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18"/>
  </p:notesMasterIdLst>
  <p:handoutMasterIdLst>
    <p:handoutMasterId r:id="rId19"/>
  </p:handoutMasterIdLst>
  <p:sldIdLst>
    <p:sldId id="330" r:id="rId8"/>
    <p:sldId id="465" r:id="rId9"/>
    <p:sldId id="450" r:id="rId10"/>
    <p:sldId id="451" r:id="rId11"/>
    <p:sldId id="458" r:id="rId12"/>
    <p:sldId id="459" r:id="rId13"/>
    <p:sldId id="462" r:id="rId14"/>
    <p:sldId id="463" r:id="rId15"/>
    <p:sldId id="466" r:id="rId16"/>
    <p:sldId id="446" r:id="rId17"/>
  </p:sldIdLst>
  <p:sldSz cx="12188825" cy="6858000"/>
  <p:notesSz cx="6858000" cy="9296400"/>
  <p:embeddedFontLst>
    <p:embeddedFont>
      <p:font typeface="Consolas" panose="020B0609020204030204" pitchFamily="49" charset="0"/>
      <p:regular r:id="rId20"/>
      <p:bold r:id="rId21"/>
      <p:italic r:id="rId22"/>
      <p:boldItalic r:id="rId23"/>
    </p:embeddedFont>
    <p:embeddedFont>
      <p:font typeface="Segoe UI Light" panose="020B0502040204020203" pitchFamily="34" charset="0"/>
      <p:regular r:id="rId24"/>
      <p:italic r:id="rId25"/>
    </p:embeddedFont>
    <p:embeddedFont>
      <p:font typeface="Segoe UI" panose="020B0502040204020203" pitchFamily="34" charset="0"/>
      <p:regular r:id="rId26"/>
      <p:bold r:id="rId27"/>
      <p:italic r:id="rId28"/>
      <p:boldItalic r:id="rId2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4" autoAdjust="0"/>
    <p:restoredTop sz="61373" autoAdjust="0"/>
  </p:normalViewPr>
  <p:slideViewPr>
    <p:cSldViewPr snapToGrid="0">
      <p:cViewPr varScale="1">
        <p:scale>
          <a:sx n="63" d="100"/>
          <a:sy n="63" d="100"/>
        </p:scale>
        <p:origin x="-1008" y="-10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handoutMaster" Target="handoutMasters/handoutMaster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10/10/2013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10/10/2013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37899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Cloud Services – most scalable, highest uptime, multi-tier – with focus on business processing rather than infrastructure</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The rest of this talk is about Cloud Services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Enables you to build what we sometimes refer to as infinitely scalable applications.  They can support thousands of cores.</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t>
            </a:r>
          </a:p>
          <a:p>
            <a:pPr marL="171450" indent="-171450">
              <a:buFont typeface="Arial" pitchFamily="34" charset="0"/>
              <a:buChar char="•"/>
            </a:pPr>
            <a:r>
              <a:rPr lang="en-US" baseline="0" dirty="0" smtClean="0"/>
              <a:t>As well as support for automated updates.</a:t>
            </a:r>
          </a:p>
          <a:p>
            <a:pPr marL="171450" indent="-171450">
              <a:buFont typeface="Arial" pitchFamily="34" charset="0"/>
              <a:buChar char="•"/>
            </a:pPr>
            <a:r>
              <a:rPr lang="en-US" baseline="0" dirty="0" smtClean="0"/>
              <a:t>Managed upgrades.</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Running Windows OS – so anything that runs on Windows could potentially run here – C++, Java, Python, etc.</a:t>
            </a:r>
          </a:p>
          <a:p>
            <a:pPr marL="171450" indent="-171450">
              <a:buFont typeface="Arial" pitchFamily="34" charset="0"/>
              <a:buChar char="•"/>
            </a:pPr>
            <a:r>
              <a:rPr lang="en-US" baseline="0" dirty="0" smtClean="0"/>
              <a:t>Role Instance (VM) Counts are # of VM instances for each Role Type – but is just a starting point – you can scale (or </a:t>
            </a:r>
            <a:r>
              <a:rPr lang="en-US" baseline="0" dirty="0" err="1" smtClean="0"/>
              <a:t>autoscale</a:t>
            </a:r>
            <a:r>
              <a:rPr lang="en-US" baseline="0" dirty="0" smtClean="0"/>
              <a:t>) after this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Direct access to Worker Role Instances is a scalability bottleneck and</a:t>
            </a:r>
            <a:r>
              <a:rPr lang="en-US" baseline="0" dirty="0" smtClean="0"/>
              <a:t> is less useful than the pattern we are about to show</a:t>
            </a:r>
          </a:p>
          <a:p>
            <a:pPr marL="171450" indent="-171450">
              <a:buFont typeface="Arial" pitchFamily="34" charset="0"/>
              <a:buChar char="•"/>
            </a:pPr>
            <a:r>
              <a:rPr lang="en-US" baseline="0" dirty="0" smtClean="0"/>
              <a:t>(Scalability of Web Tier (Web Role Instances) becomes bound to (and limited by) the scalability and reliability of the Service Tier (Worker Role Instances))</a:t>
            </a:r>
          </a:p>
          <a:p>
            <a:pPr marL="171450" indent="-171450">
              <a:buFont typeface="Arial" pitchFamily="34" charset="0"/>
              <a:buChar char="•"/>
            </a:pPr>
            <a:r>
              <a:rPr lang="en-US" baseline="0" dirty="0" smtClean="0"/>
              <a:t>There’s a better way</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Adding this tool to our arsenal…</a:t>
            </a:r>
          </a:p>
          <a:p>
            <a:pPr marL="171450" indent="-171450">
              <a:buFont typeface="Arial" pitchFamily="34" charset="0"/>
              <a:buChar char="•"/>
            </a:pPr>
            <a:r>
              <a:rPr lang="en-US" dirty="0" smtClean="0"/>
              <a:t>Load Leveling is idea that since Service Tier (Worker Role</a:t>
            </a:r>
            <a:r>
              <a:rPr lang="en-US" baseline="0" dirty="0" smtClean="0"/>
              <a:t> Instances) work is pulled, it and the Web Tier can operate independently (the Service Tier can “fall behind” and then catch up later when the Web Tier volume decreases)</a:t>
            </a:r>
            <a:endParaRPr lang="en-US" dirty="0" smtClean="0"/>
          </a:p>
          <a:p>
            <a:pPr marL="171450" indent="-171450">
              <a:buFont typeface="Arial" pitchFamily="34" charset="0"/>
              <a:buChar char="•"/>
            </a:pPr>
            <a:r>
              <a:rPr lang="en-US" dirty="0" smtClean="0"/>
              <a:t>May need to think about </a:t>
            </a:r>
            <a:r>
              <a:rPr lang="en-US" dirty="0" err="1" smtClean="0"/>
              <a:t>Idempotency</a:t>
            </a:r>
            <a:r>
              <a:rPr lang="en-US" dirty="0" smtClean="0"/>
              <a:t> &amp; Poison Messages</a:t>
            </a:r>
          </a:p>
          <a:p>
            <a:pPr marL="0" indent="0">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Queue-Centric</a:t>
            </a:r>
            <a:r>
              <a:rPr lang="en-US" baseline="0" dirty="0" smtClean="0"/>
              <a:t> Workflow Pattern</a:t>
            </a:r>
            <a:endParaRPr lang="en-US" dirty="0" smtClean="0"/>
          </a:p>
          <a:p>
            <a:pPr marL="171450" indent="-171450">
              <a:buFont typeface="Arial" pitchFamily="34" charset="0"/>
              <a:buChar char="•"/>
            </a:pPr>
            <a:r>
              <a:rPr lang="en-US" dirty="0" err="1" smtClean="0"/>
              <a:t>Idempotency</a:t>
            </a:r>
            <a:endParaRPr lang="en-US"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040991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6.emf"/><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50.emf"/><Relationship Id="rId12" Type="http://schemas.openxmlformats.org/officeDocument/2006/relationships/image" Target="../media/image54.w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9.emf"/><Relationship Id="rId11" Type="http://schemas.openxmlformats.org/officeDocument/2006/relationships/image" Target="../media/image53.emf"/><Relationship Id="rId5" Type="http://schemas.openxmlformats.org/officeDocument/2006/relationships/image" Target="../media/image48.emf"/><Relationship Id="rId10" Type="http://schemas.openxmlformats.org/officeDocument/2006/relationships/image" Target="../media/image52.emf"/><Relationship Id="rId4" Type="http://schemas.openxmlformats.org/officeDocument/2006/relationships/image" Target="../media/image47.emf"/><Relationship Id="rId9" Type="http://schemas.openxmlformats.org/officeDocument/2006/relationships/image" Target="../media/image51.emf"/></Relationships>
</file>

<file path=ppt/slides/_rels/slide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5.emf"/><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48.emf"/><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Cloud </a:t>
            </a:r>
            <a:r>
              <a:rPr lang="en-US" dirty="0"/>
              <a:t>Services and </a:t>
            </a:r>
            <a:r>
              <a:rPr lang="en-US" dirty="0" smtClean="0"/>
              <a:t/>
            </a:r>
            <a:br>
              <a:rPr lang="en-US" dirty="0" smtClean="0"/>
            </a:br>
            <a:r>
              <a:rPr lang="en-US" dirty="0" smtClean="0"/>
              <a:t>Service </a:t>
            </a:r>
            <a:r>
              <a:rPr lang="en-US" dirty="0"/>
              <a:t>Bus </a:t>
            </a:r>
            <a:r>
              <a:rPr lang="en-US" dirty="0" smtClean="0"/>
              <a:t>Queue</a:t>
            </a:r>
            <a:endParaRPr lang="en-US" dirty="0"/>
          </a:p>
        </p:txBody>
      </p:sp>
      <p:sp>
        <p:nvSpPr>
          <p:cNvPr id="2" name="Text Placeholder 1"/>
          <p:cNvSpPr>
            <a:spLocks noGrp="1"/>
          </p:cNvSpPr>
          <p:nvPr>
            <p:ph type="body" sz="quarter" idx="11"/>
          </p:nvPr>
        </p:nvSpPr>
        <p:spPr>
          <a:xfrm>
            <a:off x="519113"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2929" y="3169189"/>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5705" y="4024004"/>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169" y="2011176"/>
            <a:ext cx="8191505" cy="4062651"/>
          </a:xfrm>
        </p:spPr>
        <p:txBody>
          <a:bodyPr/>
          <a:lstStyle/>
          <a:p>
            <a:pPr lvl="0"/>
            <a:r>
              <a:rPr lang="en-US" sz="4000" dirty="0" smtClean="0"/>
              <a:t>Windows </a:t>
            </a:r>
            <a:r>
              <a:rPr lang="en-US" sz="4000" dirty="0"/>
              <a:t>Azure </a:t>
            </a:r>
            <a:r>
              <a:rPr lang="en-US" sz="4000" dirty="0" smtClean="0"/>
              <a:t>Compute Options</a:t>
            </a:r>
            <a:endParaRPr lang="en-US" sz="4000" dirty="0"/>
          </a:p>
          <a:p>
            <a:pPr lvl="0"/>
            <a:r>
              <a:rPr lang="en-US" sz="4000" dirty="0" smtClean="0"/>
              <a:t>What is a Cloud Service</a:t>
            </a:r>
            <a:endParaRPr lang="en-US" sz="4000" dirty="0"/>
          </a:p>
          <a:p>
            <a:pPr lvl="0"/>
            <a:r>
              <a:rPr lang="en-US" sz="4000" dirty="0" smtClean="0"/>
              <a:t>Traditional Architecture Challenge</a:t>
            </a:r>
          </a:p>
          <a:p>
            <a:pPr lvl="0"/>
            <a:r>
              <a:rPr lang="en-US" sz="4000" dirty="0" smtClean="0"/>
              <a:t>What is a SB Queue</a:t>
            </a:r>
            <a:endParaRPr lang="en-US" sz="4000" dirty="0" smtClean="0"/>
          </a:p>
          <a:p>
            <a:pPr lvl="0"/>
            <a:r>
              <a:rPr lang="en-US" sz="4000" dirty="0" smtClean="0"/>
              <a:t>Scalable Architecture with SB Queues</a:t>
            </a:r>
            <a:endParaRPr lang="en-US" sz="4000" dirty="0" smtClean="0"/>
          </a:p>
        </p:txBody>
      </p:sp>
    </p:spTree>
    <p:extLst>
      <p:ext uri="{BB962C8B-B14F-4D97-AF65-F5344CB8AC3E}">
        <p14:creationId xmlns:p14="http://schemas.microsoft.com/office/powerpoint/2010/main" val="22286452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4706" y="637348"/>
            <a:ext cx="1053966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Windows Azure Compute Options</a:t>
            </a:r>
            <a:endParaRPr lang="en-US" dirty="0">
              <a:solidFill>
                <a:schemeClr val="tx1">
                  <a:alpha val="99000"/>
                </a:schemeClr>
              </a:solidFill>
            </a:endParaRPr>
          </a:p>
        </p:txBody>
      </p:sp>
      <p:sp>
        <p:nvSpPr>
          <p:cNvPr id="6" name="Content Placeholder 2"/>
          <p:cNvSpPr txBox="1">
            <a:spLocks/>
          </p:cNvSpPr>
          <p:nvPr/>
        </p:nvSpPr>
        <p:spPr>
          <a:xfrm>
            <a:off x="1885077" y="1793656"/>
            <a:ext cx="8678289" cy="391491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t>Virtual Machines – most flexible</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Web Sites – most convenient</a:t>
            </a:r>
          </a:p>
          <a:p>
            <a:pPr marL="346075" indent="-342900">
              <a:lnSpc>
                <a:spcPct val="100000"/>
              </a:lnSpc>
            </a:pPr>
            <a:endParaRPr lang="en-US" sz="2400" dirty="0" smtClean="0">
              <a:latin typeface="+mn-lt"/>
            </a:endParaRPr>
          </a:p>
          <a:p>
            <a:pPr marL="346075" indent="-342900">
              <a:lnSpc>
                <a:spcPct val="100000"/>
              </a:lnSpc>
            </a:pPr>
            <a:r>
              <a:rPr lang="en-US" sz="2400" dirty="0" err="1" smtClean="0"/>
              <a:t>HDInsight</a:t>
            </a:r>
            <a:r>
              <a:rPr lang="en-US" sz="2400" dirty="0" smtClean="0"/>
              <a:t> (</a:t>
            </a:r>
            <a:r>
              <a:rPr lang="en-US" sz="2400" dirty="0" err="1" smtClean="0"/>
              <a:t>Hadoop</a:t>
            </a:r>
            <a:r>
              <a:rPr lang="en-US" sz="2400" dirty="0" smtClean="0"/>
              <a:t>) – for big data</a:t>
            </a:r>
          </a:p>
          <a:p>
            <a:pPr marL="346075" indent="-342900">
              <a:lnSpc>
                <a:spcPct val="100000"/>
              </a:lnSpc>
            </a:pPr>
            <a:endParaRPr lang="en-US" sz="2400" dirty="0"/>
          </a:p>
          <a:p>
            <a:pPr marL="346075" indent="-342900">
              <a:lnSpc>
                <a:spcPct val="100000"/>
              </a:lnSpc>
            </a:pPr>
            <a:r>
              <a:rPr lang="en-US" sz="2400" dirty="0" smtClean="0"/>
              <a:t>Mobile Services – for devices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Cloud Services – most scalable, most efficient</a:t>
            </a:r>
          </a:p>
        </p:txBody>
      </p:sp>
      <p:pic>
        <p:nvPicPr>
          <p:cNvPr id="7" name="Picture 6"/>
          <p:cNvPicPr>
            <a:picLocks noChangeAspect="1"/>
          </p:cNvPicPr>
          <p:nvPr/>
        </p:nvPicPr>
        <p:blipFill>
          <a:blip r:embed="rId3"/>
          <a:stretch>
            <a:fillRect/>
          </a:stretch>
        </p:blipFill>
        <p:spPr>
          <a:xfrm>
            <a:off x="1063332" y="5177866"/>
            <a:ext cx="632604" cy="530708"/>
          </a:xfrm>
          <a:prstGeom prst="rect">
            <a:avLst/>
          </a:prstGeom>
        </p:spPr>
      </p:pic>
      <p:pic>
        <p:nvPicPr>
          <p:cNvPr id="9" name="Picture 8"/>
          <p:cNvPicPr>
            <a:picLocks noChangeAspect="1"/>
          </p:cNvPicPr>
          <p:nvPr/>
        </p:nvPicPr>
        <p:blipFill>
          <a:blip r:embed="rId4"/>
          <a:stretch>
            <a:fillRect/>
          </a:stretch>
        </p:blipFill>
        <p:spPr>
          <a:xfrm>
            <a:off x="1098477" y="2636376"/>
            <a:ext cx="562315" cy="558639"/>
          </a:xfrm>
          <a:prstGeom prst="rect">
            <a:avLst/>
          </a:prstGeom>
        </p:spPr>
      </p:pic>
      <p:pic>
        <p:nvPicPr>
          <p:cNvPr id="10" name="Picture 9"/>
          <p:cNvPicPr>
            <a:picLocks noChangeAspect="1"/>
          </p:cNvPicPr>
          <p:nvPr/>
        </p:nvPicPr>
        <p:blipFill>
          <a:blip r:embed="rId5"/>
          <a:stretch>
            <a:fillRect/>
          </a:stretch>
        </p:blipFill>
        <p:spPr>
          <a:xfrm>
            <a:off x="1098477" y="1824033"/>
            <a:ext cx="562315" cy="516741"/>
          </a:xfrm>
          <a:prstGeom prst="rect">
            <a:avLst/>
          </a:prstGeom>
        </p:spPr>
      </p:pic>
      <p:pic>
        <p:nvPicPr>
          <p:cNvPr id="11" name="Picture 10"/>
          <p:cNvPicPr>
            <a:picLocks noChangeAspect="1"/>
          </p:cNvPicPr>
          <p:nvPr/>
        </p:nvPicPr>
        <p:blipFill>
          <a:blip r:embed="rId6"/>
          <a:stretch>
            <a:fillRect/>
          </a:stretch>
        </p:blipFill>
        <p:spPr>
          <a:xfrm>
            <a:off x="1111640" y="3478379"/>
            <a:ext cx="535989" cy="545472"/>
          </a:xfrm>
          <a:prstGeom prst="rect">
            <a:avLst/>
          </a:prstGeom>
        </p:spPr>
      </p:pic>
      <p:pic>
        <p:nvPicPr>
          <p:cNvPr id="12" name="Picture 11"/>
          <p:cNvPicPr>
            <a:picLocks noChangeAspect="1"/>
          </p:cNvPicPr>
          <p:nvPr/>
        </p:nvPicPr>
        <p:blipFill>
          <a:blip r:embed="rId7"/>
          <a:stretch>
            <a:fillRect/>
          </a:stretch>
        </p:blipFill>
        <p:spPr>
          <a:xfrm>
            <a:off x="1197344" y="4339708"/>
            <a:ext cx="364581" cy="587012"/>
          </a:xfrm>
          <a:prstGeom prst="rect">
            <a:avLst/>
          </a:prstGeom>
        </p:spPr>
      </p:pic>
      <p:sp>
        <p:nvSpPr>
          <p:cNvPr id="2" name="Rounded Rectangle 1"/>
          <p:cNvSpPr/>
          <p:nvPr/>
        </p:nvSpPr>
        <p:spPr bwMode="auto">
          <a:xfrm>
            <a:off x="791412" y="4926720"/>
            <a:ext cx="7406640" cy="1138800"/>
          </a:xfrm>
          <a:prstGeom prst="roundRect">
            <a:avLst/>
          </a:prstGeom>
          <a:solidFill>
            <a:schemeClr val="accent4">
              <a:lumMod val="40000"/>
              <a:lumOff val="60000"/>
              <a:alpha val="41000"/>
            </a:schemeClr>
          </a:solidFill>
          <a:ln w="41275">
            <a:solidFill>
              <a:srgbClr val="FF000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03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391491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Multi-tier, multi-instance architectures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Can be combined with other compute services</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Stateless node, horizontal scaling approach</a:t>
            </a:r>
          </a:p>
          <a:p>
            <a:pPr marL="346075" indent="-342900">
              <a:lnSpc>
                <a:spcPct val="100000"/>
              </a:lnSpc>
            </a:pPr>
            <a:endParaRPr lang="en-US" sz="2400" dirty="0">
              <a:latin typeface="+mn-lt"/>
            </a:endParaRPr>
          </a:p>
          <a:p>
            <a:pPr marL="346075" indent="-342900">
              <a:lnSpc>
                <a:spcPct val="100000"/>
              </a:lnSpc>
            </a:pPr>
            <a:r>
              <a:rPr lang="en-US" sz="2400" dirty="0"/>
              <a:t>Automated application </a:t>
            </a:r>
            <a:r>
              <a:rPr lang="en-US" sz="2400" dirty="0" smtClean="0"/>
              <a:t>management</a:t>
            </a:r>
            <a:endParaRPr lang="en-US" sz="2400" dirty="0"/>
          </a:p>
        </p:txBody>
      </p:sp>
      <p:pic>
        <p:nvPicPr>
          <p:cNvPr id="7" name="Picture 6"/>
          <p:cNvPicPr>
            <a:picLocks noChangeAspect="1"/>
          </p:cNvPicPr>
          <p:nvPr/>
        </p:nvPicPr>
        <p:blipFill>
          <a:blip r:embed="rId5"/>
          <a:stretch>
            <a:fillRect/>
          </a:stretch>
        </p:blipFill>
        <p:spPr>
          <a:xfrm>
            <a:off x="976560" y="3042462"/>
            <a:ext cx="3035882" cy="2546881"/>
          </a:xfrm>
          <a:prstGeom prst="rect">
            <a:avLst/>
          </a:prstGeom>
        </p:spPr>
      </p:pic>
    </p:spTree>
    <p:extLst>
      <p:ext uri="{BB962C8B-B14F-4D97-AF65-F5344CB8AC3E}">
        <p14:creationId xmlns:p14="http://schemas.microsoft.com/office/powerpoint/2010/main" val="282822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8319" y="637348"/>
            <a:ext cx="9240858"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A Cloud Service consists of …</a:t>
            </a:r>
            <a:endParaRPr lang="en-US" dirty="0">
              <a:solidFill>
                <a:schemeClr val="tx1">
                  <a:alpha val="99000"/>
                </a:schemeClr>
              </a:solidFill>
            </a:endParaRPr>
          </a:p>
        </p:txBody>
      </p:sp>
      <p:sp>
        <p:nvSpPr>
          <p:cNvPr id="16" name="TextBox 15"/>
          <p:cNvSpPr txBox="1"/>
          <p:nvPr/>
        </p:nvSpPr>
        <p:spPr>
          <a:xfrm>
            <a:off x="1080885" y="3404068"/>
            <a:ext cx="3534317" cy="1569660"/>
          </a:xfrm>
          <a:prstGeom prst="rect">
            <a:avLst/>
          </a:prstGeom>
          <a:noFill/>
        </p:spPr>
        <p:txBody>
          <a:bodyPr wrap="square" rtlCol="0">
            <a:spAutoFit/>
          </a:bodyPr>
          <a:lstStyle/>
          <a:p>
            <a:r>
              <a:rPr lang="en-US" dirty="0" smtClean="0"/>
              <a:t>Web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Running IIS</a:t>
            </a:r>
            <a:endParaRPr lang="en-US" dirty="0"/>
          </a:p>
        </p:txBody>
      </p:sp>
      <p:pic>
        <p:nvPicPr>
          <p:cNvPr id="18" name="Picture 17"/>
          <p:cNvPicPr>
            <a:picLocks noChangeAspect="1"/>
          </p:cNvPicPr>
          <p:nvPr/>
        </p:nvPicPr>
        <p:blipFill>
          <a:blip r:embed="rId3"/>
          <a:stretch>
            <a:fillRect/>
          </a:stretch>
        </p:blipFill>
        <p:spPr>
          <a:xfrm>
            <a:off x="1163325" y="1493093"/>
            <a:ext cx="2202945" cy="1799470"/>
          </a:xfrm>
          <a:prstGeom prst="rect">
            <a:avLst/>
          </a:prstGeom>
        </p:spPr>
      </p:pic>
      <p:pic>
        <p:nvPicPr>
          <p:cNvPr id="19" name="Picture 18"/>
          <p:cNvPicPr>
            <a:picLocks noChangeAspect="1"/>
          </p:cNvPicPr>
          <p:nvPr/>
        </p:nvPicPr>
        <p:blipFill>
          <a:blip r:embed="rId4"/>
          <a:stretch>
            <a:fillRect/>
          </a:stretch>
        </p:blipFill>
        <p:spPr>
          <a:xfrm>
            <a:off x="8017193" y="1493093"/>
            <a:ext cx="2218628" cy="1827809"/>
          </a:xfrm>
          <a:prstGeom prst="rect">
            <a:avLst/>
          </a:prstGeom>
        </p:spPr>
      </p:pic>
      <p:pic>
        <p:nvPicPr>
          <p:cNvPr id="20" name="Picture 19"/>
          <p:cNvPicPr>
            <a:picLocks noChangeAspect="1"/>
          </p:cNvPicPr>
          <p:nvPr/>
        </p:nvPicPr>
        <p:blipFill>
          <a:blip r:embed="rId5"/>
          <a:stretch>
            <a:fillRect/>
          </a:stretch>
        </p:blipFill>
        <p:spPr>
          <a:xfrm>
            <a:off x="4317733" y="1729925"/>
            <a:ext cx="1294783" cy="1590977"/>
          </a:xfrm>
          <a:prstGeom prst="rect">
            <a:avLst/>
          </a:prstGeom>
        </p:spPr>
      </p:pic>
      <p:pic>
        <p:nvPicPr>
          <p:cNvPr id="21" name="Picture 20"/>
          <p:cNvPicPr>
            <a:picLocks noChangeAspect="1"/>
          </p:cNvPicPr>
          <p:nvPr/>
        </p:nvPicPr>
        <p:blipFill>
          <a:blip r:embed="rId6"/>
          <a:stretch>
            <a:fillRect/>
          </a:stretch>
        </p:blipFill>
        <p:spPr>
          <a:xfrm>
            <a:off x="5752344" y="1729923"/>
            <a:ext cx="1158491" cy="1590979"/>
          </a:xfrm>
          <a:prstGeom prst="rect">
            <a:avLst/>
          </a:prstGeom>
        </p:spPr>
      </p:pic>
      <p:pic>
        <p:nvPicPr>
          <p:cNvPr id="22" name="Picture 21"/>
          <p:cNvPicPr>
            <a:picLocks noChangeAspect="1"/>
          </p:cNvPicPr>
          <p:nvPr/>
        </p:nvPicPr>
        <p:blipFill>
          <a:blip r:embed="rId7"/>
          <a:stretch>
            <a:fillRect/>
          </a:stretch>
        </p:blipFill>
        <p:spPr>
          <a:xfrm>
            <a:off x="743790" y="1804786"/>
            <a:ext cx="492026" cy="195525"/>
          </a:xfrm>
          <a:prstGeom prst="rect">
            <a:avLst/>
          </a:prstGeom>
        </p:spPr>
      </p:pic>
      <p:sp>
        <p:nvSpPr>
          <p:cNvPr id="24" name="TextBox 23"/>
          <p:cNvSpPr txBox="1"/>
          <p:nvPr/>
        </p:nvSpPr>
        <p:spPr>
          <a:xfrm>
            <a:off x="8070933" y="3404068"/>
            <a:ext cx="3534317" cy="1569660"/>
          </a:xfrm>
          <a:prstGeom prst="rect">
            <a:avLst/>
          </a:prstGeom>
          <a:noFill/>
        </p:spPr>
        <p:txBody>
          <a:bodyPr wrap="square" rtlCol="0">
            <a:spAutoFit/>
          </a:bodyPr>
          <a:lstStyle/>
          <a:p>
            <a:r>
              <a:rPr lang="en-US" dirty="0" smtClean="0"/>
              <a:t>Worker Roles </a:t>
            </a:r>
          </a:p>
          <a:p>
            <a:pPr marL="342900" indent="-342900">
              <a:buFont typeface="Arial" panose="020B0604020202020204" pitchFamily="34" charset="0"/>
              <a:buChar char="•"/>
            </a:pPr>
            <a:r>
              <a:rPr lang="en-US" dirty="0" smtClean="0"/>
              <a:t>1+ types</a:t>
            </a:r>
          </a:p>
          <a:p>
            <a:pPr marL="342900" indent="-342900">
              <a:buFont typeface="Arial" panose="020B0604020202020204" pitchFamily="34" charset="0"/>
              <a:buChar char="•"/>
            </a:pPr>
            <a:r>
              <a:rPr lang="en-US" dirty="0" smtClean="0"/>
              <a:t>Windows Server </a:t>
            </a:r>
          </a:p>
          <a:p>
            <a:pPr marL="342900" indent="-342900">
              <a:buFont typeface="Arial" panose="020B0604020202020204" pitchFamily="34" charset="0"/>
              <a:buChar char="•"/>
            </a:pPr>
            <a:r>
              <a:rPr lang="en-US" dirty="0" smtClean="0"/>
              <a:t>Could run Tomcat, etc.</a:t>
            </a:r>
            <a:endParaRPr lang="en-US" dirty="0"/>
          </a:p>
        </p:txBody>
      </p:sp>
      <p:sp>
        <p:nvSpPr>
          <p:cNvPr id="25" name="TextBox 24"/>
          <p:cNvSpPr txBox="1"/>
          <p:nvPr/>
        </p:nvSpPr>
        <p:spPr>
          <a:xfrm>
            <a:off x="3880997" y="3404068"/>
            <a:ext cx="4143884" cy="2677656"/>
          </a:xfrm>
          <a:prstGeom prst="rect">
            <a:avLst/>
          </a:prstGeom>
          <a:noFill/>
        </p:spPr>
        <p:txBody>
          <a:bodyPr wrap="square" rtlCol="0">
            <a:spAutoFit/>
          </a:bodyPr>
          <a:lstStyle/>
          <a:p>
            <a:r>
              <a:rPr lang="en-US" dirty="0" smtClean="0"/>
              <a:t>Service Model &amp; </a:t>
            </a:r>
            <a:r>
              <a:rPr lang="en-US" dirty="0" err="1" smtClean="0"/>
              <a:t>Config</a:t>
            </a:r>
            <a:endParaRPr lang="en-US" dirty="0" smtClean="0"/>
          </a:p>
          <a:p>
            <a:pPr marL="342900" indent="-342900">
              <a:buFont typeface="Arial" panose="020B0604020202020204" pitchFamily="34" charset="0"/>
              <a:buChar char="•"/>
            </a:pPr>
            <a:r>
              <a:rPr lang="en-US" dirty="0" smtClean="0"/>
              <a:t>Deployment Package (includes compiled code)</a:t>
            </a:r>
          </a:p>
          <a:p>
            <a:pPr marL="342900" indent="-342900">
              <a:buFont typeface="Arial" panose="020B0604020202020204" pitchFamily="34" charset="0"/>
              <a:buChar char="•"/>
            </a:pPr>
            <a:r>
              <a:rPr lang="en-US" dirty="0" smtClean="0"/>
              <a:t>VM Sizes (per role)</a:t>
            </a:r>
          </a:p>
          <a:p>
            <a:pPr marL="342900" indent="-342900">
              <a:buFont typeface="Arial" panose="020B0604020202020204" pitchFamily="34" charset="0"/>
              <a:buChar char="•"/>
            </a:pPr>
            <a:r>
              <a:rPr lang="en-US" dirty="0" smtClean="0"/>
              <a:t>Role Instance (VM) Counts</a:t>
            </a:r>
          </a:p>
          <a:p>
            <a:pPr marL="342900" indent="-342900">
              <a:buFont typeface="Arial" panose="020B0604020202020204" pitchFamily="34" charset="0"/>
              <a:buChar char="•"/>
            </a:pPr>
            <a:r>
              <a:rPr lang="en-US" dirty="0" smtClean="0"/>
              <a:t>Endpoints</a:t>
            </a:r>
          </a:p>
          <a:p>
            <a:pPr marL="342900" indent="-342900">
              <a:buFont typeface="Arial" panose="020B0604020202020204" pitchFamily="34" charset="0"/>
              <a:buChar char="•"/>
            </a:pPr>
            <a:r>
              <a:rPr lang="en-US" dirty="0" smtClean="0"/>
              <a:t>Runtime </a:t>
            </a:r>
            <a:r>
              <a:rPr lang="en-US" dirty="0" err="1" smtClean="0"/>
              <a:t>Config</a:t>
            </a:r>
            <a:r>
              <a:rPr lang="en-US" dirty="0" smtClean="0"/>
              <a:t> Settings</a:t>
            </a:r>
            <a:endParaRPr lang="en-US" dirty="0"/>
          </a:p>
        </p:txBody>
      </p:sp>
    </p:spTree>
    <p:extLst>
      <p:ext uri="{BB962C8B-B14F-4D97-AF65-F5344CB8AC3E}">
        <p14:creationId xmlns:p14="http://schemas.microsoft.com/office/powerpoint/2010/main" val="335188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pic>
        <p:nvPicPr>
          <p:cNvPr id="8" name="Picture 7"/>
          <p:cNvPicPr>
            <a:picLocks noChangeAspect="1"/>
          </p:cNvPicPr>
          <p:nvPr/>
        </p:nvPicPr>
        <p:blipFill>
          <a:blip r:embed="rId3"/>
          <a:stretch>
            <a:fillRect/>
          </a:stretch>
        </p:blipFill>
        <p:spPr>
          <a:xfrm>
            <a:off x="3665169" y="745942"/>
            <a:ext cx="632604" cy="530708"/>
          </a:xfrm>
          <a:prstGeom prst="rect">
            <a:avLst/>
          </a:prstGeom>
        </p:spPr>
      </p:pic>
      <p:pic>
        <p:nvPicPr>
          <p:cNvPr id="10" name="Picture 9"/>
          <p:cNvPicPr>
            <a:picLocks noChangeAspect="1"/>
          </p:cNvPicPr>
          <p:nvPr/>
        </p:nvPicPr>
        <p:blipFill>
          <a:blip r:embed="rId4"/>
          <a:stretch>
            <a:fillRect/>
          </a:stretch>
        </p:blipFill>
        <p:spPr>
          <a:xfrm>
            <a:off x="5449015" y="2230836"/>
            <a:ext cx="2115403" cy="1781773"/>
          </a:xfrm>
          <a:prstGeom prst="rect">
            <a:avLst/>
          </a:prstGeom>
        </p:spPr>
      </p:pic>
      <p:pic>
        <p:nvPicPr>
          <p:cNvPr id="12" name="Picture 11"/>
          <p:cNvPicPr>
            <a:picLocks noChangeAspect="1"/>
          </p:cNvPicPr>
          <p:nvPr/>
        </p:nvPicPr>
        <p:blipFill>
          <a:blip r:embed="rId5"/>
          <a:stretch>
            <a:fillRect/>
          </a:stretch>
        </p:blipFill>
        <p:spPr>
          <a:xfrm>
            <a:off x="9014164" y="2230835"/>
            <a:ext cx="2115403" cy="1781773"/>
          </a:xfrm>
          <a:prstGeom prst="rect">
            <a:avLst/>
          </a:prstGeom>
        </p:spPr>
      </p:pic>
      <p:pic>
        <p:nvPicPr>
          <p:cNvPr id="18" name="Picture 17"/>
          <p:cNvPicPr>
            <a:picLocks noChangeAspect="1"/>
          </p:cNvPicPr>
          <p:nvPr/>
        </p:nvPicPr>
        <p:blipFill>
          <a:blip r:embed="rId6"/>
          <a:stretch>
            <a:fillRect/>
          </a:stretch>
        </p:blipFill>
        <p:spPr>
          <a:xfrm>
            <a:off x="719078" y="2201436"/>
            <a:ext cx="2102509" cy="1365729"/>
          </a:xfrm>
          <a:prstGeom prst="rect">
            <a:avLst/>
          </a:prstGeom>
        </p:spPr>
      </p:pic>
      <p:pic>
        <p:nvPicPr>
          <p:cNvPr id="19" name="Picture 18"/>
          <p:cNvPicPr>
            <a:picLocks noChangeAspect="1"/>
          </p:cNvPicPr>
          <p:nvPr/>
        </p:nvPicPr>
        <p:blipFill>
          <a:blip r:embed="rId7"/>
          <a:stretch>
            <a:fillRect/>
          </a:stretch>
        </p:blipFill>
        <p:spPr>
          <a:xfrm>
            <a:off x="107189" y="2884301"/>
            <a:ext cx="506084" cy="530709"/>
          </a:xfrm>
          <a:prstGeom prst="rect">
            <a:avLst/>
          </a:prstGeom>
        </p:spPr>
      </p:pic>
      <p:sp>
        <p:nvSpPr>
          <p:cNvPr id="2" name="Right Arrow 1"/>
          <p:cNvSpPr/>
          <p:nvPr/>
        </p:nvSpPr>
        <p:spPr bwMode="auto">
          <a:xfrm>
            <a:off x="2121083"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5043351" y="2549117"/>
            <a:ext cx="492026" cy="195525"/>
          </a:xfrm>
          <a:prstGeom prst="rect">
            <a:avLst/>
          </a:prstGeom>
        </p:spPr>
      </p:pic>
      <p:pic>
        <p:nvPicPr>
          <p:cNvPr id="21" name="Picture 20"/>
          <p:cNvPicPr>
            <a:picLocks noChangeAspect="1"/>
          </p:cNvPicPr>
          <p:nvPr/>
        </p:nvPicPr>
        <p:blipFill>
          <a:blip r:embed="rId9"/>
          <a:stretch>
            <a:fillRect/>
          </a:stretch>
        </p:blipFill>
        <p:spPr>
          <a:xfrm>
            <a:off x="3278577" y="2437390"/>
            <a:ext cx="1601134" cy="1070085"/>
          </a:xfrm>
          <a:prstGeom prst="rect">
            <a:avLst/>
          </a:prstGeom>
        </p:spPr>
      </p:pic>
      <p:pic>
        <p:nvPicPr>
          <p:cNvPr id="22" name="Picture 21"/>
          <p:cNvPicPr>
            <a:picLocks noChangeAspect="1"/>
          </p:cNvPicPr>
          <p:nvPr/>
        </p:nvPicPr>
        <p:blipFill>
          <a:blip r:embed="rId10"/>
          <a:stretch>
            <a:fillRect/>
          </a:stretch>
        </p:blipFill>
        <p:spPr>
          <a:xfrm>
            <a:off x="472695" y="2130138"/>
            <a:ext cx="435794" cy="614504"/>
          </a:xfrm>
          <a:prstGeom prst="rect">
            <a:avLst/>
          </a:prstGeom>
        </p:spPr>
      </p:pic>
      <p:pic>
        <p:nvPicPr>
          <p:cNvPr id="23" name="Picture 22"/>
          <p:cNvPicPr>
            <a:picLocks noChangeAspect="1"/>
          </p:cNvPicPr>
          <p:nvPr/>
        </p:nvPicPr>
        <p:blipFill>
          <a:blip r:embed="rId11"/>
          <a:stretch>
            <a:fillRect/>
          </a:stretch>
        </p:blipFill>
        <p:spPr>
          <a:xfrm>
            <a:off x="613273" y="3567165"/>
            <a:ext cx="590431" cy="544674"/>
          </a:xfrm>
          <a:prstGeom prst="rect">
            <a:avLst/>
          </a:prstGeom>
        </p:spPr>
      </p:pic>
      <p:pic>
        <p:nvPicPr>
          <p:cNvPr id="24" name="Picture 23"/>
          <p:cNvPicPr>
            <a:picLocks noChangeAspect="1"/>
          </p:cNvPicPr>
          <p:nvPr/>
        </p:nvPicPr>
        <p:blipFill>
          <a:blip r:embed="rId8"/>
          <a:stretch>
            <a:fillRect/>
          </a:stretch>
        </p:blipFill>
        <p:spPr>
          <a:xfrm>
            <a:off x="8594103" y="2565037"/>
            <a:ext cx="492026" cy="195525"/>
          </a:xfrm>
          <a:prstGeom prst="rect">
            <a:avLst/>
          </a:prstGeom>
        </p:spPr>
      </p:pic>
      <p:sp>
        <p:nvSpPr>
          <p:cNvPr id="25" name="Right Arrow 24"/>
          <p:cNvSpPr/>
          <p:nvPr/>
        </p:nvSpPr>
        <p:spPr bwMode="auto">
          <a:xfrm>
            <a:off x="7227621" y="2751624"/>
            <a:ext cx="936009" cy="26535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TextBox 26"/>
          <p:cNvSpPr txBox="1"/>
          <p:nvPr/>
        </p:nvSpPr>
        <p:spPr>
          <a:xfrm>
            <a:off x="5276791" y="4256757"/>
            <a:ext cx="2287627" cy="830997"/>
          </a:xfrm>
          <a:prstGeom prst="rect">
            <a:avLst/>
          </a:prstGeom>
          <a:noFill/>
        </p:spPr>
        <p:txBody>
          <a:bodyPr wrap="square" rtlCol="0">
            <a:spAutoFit/>
          </a:bodyPr>
          <a:lstStyle/>
          <a:p>
            <a:pPr algn="ctr"/>
            <a:r>
              <a:rPr lang="en-US" dirty="0" smtClean="0"/>
              <a:t>Web Role </a:t>
            </a:r>
          </a:p>
          <a:p>
            <a:pPr algn="ctr"/>
            <a:r>
              <a:rPr lang="en-US" dirty="0" smtClean="0"/>
              <a:t>Instances</a:t>
            </a:r>
            <a:endParaRPr lang="en-US" dirty="0"/>
          </a:p>
        </p:txBody>
      </p:sp>
      <p:sp>
        <p:nvSpPr>
          <p:cNvPr id="28" name="TextBox 27"/>
          <p:cNvSpPr txBox="1"/>
          <p:nvPr/>
        </p:nvSpPr>
        <p:spPr>
          <a:xfrm>
            <a:off x="2784205" y="4256757"/>
            <a:ext cx="2519156" cy="830997"/>
          </a:xfrm>
          <a:prstGeom prst="rect">
            <a:avLst/>
          </a:prstGeom>
          <a:noFill/>
        </p:spPr>
        <p:txBody>
          <a:bodyPr wrap="square" rtlCol="0">
            <a:spAutoFit/>
          </a:bodyPr>
          <a:lstStyle/>
          <a:p>
            <a:pPr algn="ctr"/>
            <a:r>
              <a:rPr lang="en-US" dirty="0" smtClean="0"/>
              <a:t>Load </a:t>
            </a:r>
            <a:br>
              <a:rPr lang="en-US" dirty="0" smtClean="0"/>
            </a:br>
            <a:r>
              <a:rPr lang="en-US" dirty="0" smtClean="0"/>
              <a:t>Balancer</a:t>
            </a:r>
            <a:endParaRPr lang="en-US" dirty="0"/>
          </a:p>
        </p:txBody>
      </p:sp>
      <p:sp>
        <p:nvSpPr>
          <p:cNvPr id="29" name="TextBox 28"/>
          <p:cNvSpPr txBox="1"/>
          <p:nvPr/>
        </p:nvSpPr>
        <p:spPr>
          <a:xfrm>
            <a:off x="8841940" y="4256757"/>
            <a:ext cx="2287627" cy="830997"/>
          </a:xfrm>
          <a:prstGeom prst="rect">
            <a:avLst/>
          </a:prstGeom>
          <a:noFill/>
        </p:spPr>
        <p:txBody>
          <a:bodyPr wrap="square" rtlCol="0">
            <a:spAutoFit/>
          </a:bodyPr>
          <a:lstStyle/>
          <a:p>
            <a:pPr algn="ctr"/>
            <a:r>
              <a:rPr lang="en-US" dirty="0" smtClean="0"/>
              <a:t>Worker Role </a:t>
            </a:r>
          </a:p>
          <a:p>
            <a:pPr algn="ctr"/>
            <a:r>
              <a:rPr lang="en-US" dirty="0" smtClean="0"/>
              <a:t>Instances</a:t>
            </a:r>
            <a:endParaRPr lang="en-US" dirty="0"/>
          </a:p>
        </p:txBody>
      </p:sp>
      <p:pic>
        <p:nvPicPr>
          <p:cNvPr id="3074" name="Picture 2" descr="C:\Users\Bill\AppData\Local\Microsoft\Windows\INetCache\IE\CE2W3GSO\MC900434403[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55966" y="2549117"/>
            <a:ext cx="1362075" cy="19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8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circle(in)">
                                      <p:cBhvr>
                                        <p:cTn id="2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48861" y="637348"/>
            <a:ext cx="7500316"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Service Bus Queue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434973" y="1953374"/>
            <a:ext cx="2813888" cy="3225572"/>
          </a:xfrm>
          <a:prstGeom prst="rect">
            <a:avLst/>
          </a:prstGeom>
        </p:spPr>
      </p:pic>
      <p:sp>
        <p:nvSpPr>
          <p:cNvPr id="20" name="Content Placeholder 2"/>
          <p:cNvSpPr txBox="1">
            <a:spLocks/>
          </p:cNvSpPr>
          <p:nvPr/>
        </p:nvSpPr>
        <p:spPr>
          <a:xfrm>
            <a:off x="3688080" y="1793656"/>
            <a:ext cx="7330440" cy="428425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smtClean="0">
                <a:latin typeface="+mn-lt"/>
              </a:rPr>
              <a:t>Durable queue – won’t lose your data</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Reliable – backed by SLA and operations team</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Scalable – built for Internet scale</a:t>
            </a:r>
          </a:p>
          <a:p>
            <a:pPr marL="346075" indent="-342900">
              <a:lnSpc>
                <a:spcPct val="100000"/>
              </a:lnSpc>
            </a:pPr>
            <a:endParaRPr lang="en-US" sz="2400" dirty="0">
              <a:latin typeface="+mn-lt"/>
            </a:endParaRPr>
          </a:p>
          <a:p>
            <a:pPr marL="346075" indent="-342900">
              <a:lnSpc>
                <a:spcPct val="100000"/>
              </a:lnSpc>
            </a:pPr>
            <a:r>
              <a:rPr lang="en-US" sz="2400" dirty="0" smtClean="0">
                <a:latin typeface="+mn-lt"/>
              </a:rPr>
              <a:t>Feature rich –  supports “at least once” and “at most once” delivery guarantees, </a:t>
            </a:r>
            <a:r>
              <a:rPr lang="en-US" sz="2400" dirty="0" smtClean="0"/>
              <a:t>pinning, suspend, &amp; more…</a:t>
            </a:r>
            <a:endParaRPr lang="en-US" sz="2400" dirty="0" smtClean="0">
              <a:latin typeface="+mn-lt"/>
            </a:endParaRPr>
          </a:p>
          <a:p>
            <a:pPr marL="346075" indent="-342900">
              <a:lnSpc>
                <a:spcPct val="100000"/>
              </a:lnSpc>
            </a:pPr>
            <a:endParaRPr lang="en-US" sz="2400" dirty="0">
              <a:latin typeface="+mn-lt"/>
            </a:endParaRPr>
          </a:p>
          <a:p>
            <a:pPr marL="346075" indent="-342900">
              <a:lnSpc>
                <a:spcPct val="100000"/>
              </a:lnSpc>
            </a:pPr>
            <a:r>
              <a:rPr lang="en-US" sz="2400" dirty="0" smtClean="0"/>
              <a:t>Enables Load Leveling</a:t>
            </a:r>
            <a:endParaRPr lang="en-US" sz="2400" dirty="0"/>
          </a:p>
        </p:txBody>
      </p:sp>
    </p:spTree>
    <p:extLst>
      <p:ext uri="{BB962C8B-B14F-4D97-AF65-F5344CB8AC3E}">
        <p14:creationId xmlns:p14="http://schemas.microsoft.com/office/powerpoint/2010/main" val="317247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25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2" end="2"/>
                                            </p:txEl>
                                          </p:spTgt>
                                        </p:tgtEl>
                                        <p:attrNameLst>
                                          <p:attrName>style.visibility</p:attrName>
                                        </p:attrNameLst>
                                      </p:cBhvr>
                                      <p:to>
                                        <p:strVal val="visible"/>
                                      </p:to>
                                    </p:set>
                                    <p:animEffect transition="in" filter="fade">
                                      <p:cBhvr>
                                        <p:cTn id="16" dur="250"/>
                                        <p:tgtEl>
                                          <p:spTgt spid="2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animEffect transition="in" filter="fade">
                                      <p:cBhvr>
                                        <p:cTn id="21" dur="250"/>
                                        <p:tgtEl>
                                          <p:spTgt spid="2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6" end="6"/>
                                            </p:txEl>
                                          </p:spTgt>
                                        </p:tgtEl>
                                        <p:attrNameLst>
                                          <p:attrName>style.visibility</p:attrName>
                                        </p:attrNameLst>
                                      </p:cBhvr>
                                      <p:to>
                                        <p:strVal val="visible"/>
                                      </p:to>
                                    </p:set>
                                    <p:animEffect transition="in" filter="fade">
                                      <p:cBhvr>
                                        <p:cTn id="26" dur="250"/>
                                        <p:tgtEl>
                                          <p:spTgt spid="2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8" end="8"/>
                                            </p:txEl>
                                          </p:spTgt>
                                        </p:tgtEl>
                                        <p:attrNameLst>
                                          <p:attrName>style.visibility</p:attrName>
                                        </p:attrNameLst>
                                      </p:cBhvr>
                                      <p:to>
                                        <p:strVal val="visible"/>
                                      </p:to>
                                    </p:set>
                                    <p:animEffect transition="in" filter="fade">
                                      <p:cBhvr>
                                        <p:cTn id="31" dur="25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Scalable Architecture</a:t>
            </a:r>
            <a:endParaRPr lang="en-US" dirty="0">
              <a:solidFill>
                <a:schemeClr val="tx1">
                  <a:alpha val="99000"/>
                </a:schemeClr>
              </a:solidFill>
            </a:endParaRPr>
          </a:p>
        </p:txBody>
      </p:sp>
      <p:pic>
        <p:nvPicPr>
          <p:cNvPr id="7" name="Picture 6"/>
          <p:cNvPicPr>
            <a:picLocks noChangeAspect="1"/>
          </p:cNvPicPr>
          <p:nvPr/>
        </p:nvPicPr>
        <p:blipFill>
          <a:blip r:embed="rId3"/>
          <a:stretch>
            <a:fillRect/>
          </a:stretch>
        </p:blipFill>
        <p:spPr>
          <a:xfrm>
            <a:off x="3248860" y="415617"/>
            <a:ext cx="1039303" cy="1191358"/>
          </a:xfrm>
          <a:prstGeom prst="rect">
            <a:avLst/>
          </a:prstGeom>
        </p:spPr>
      </p:pic>
      <p:pic>
        <p:nvPicPr>
          <p:cNvPr id="10" name="Picture 9"/>
          <p:cNvPicPr>
            <a:picLocks noChangeAspect="1"/>
          </p:cNvPicPr>
          <p:nvPr/>
        </p:nvPicPr>
        <p:blipFill>
          <a:blip r:embed="rId4"/>
          <a:stretch>
            <a:fillRect/>
          </a:stretch>
        </p:blipFill>
        <p:spPr>
          <a:xfrm>
            <a:off x="1133457" y="2230837"/>
            <a:ext cx="2115403" cy="1781773"/>
          </a:xfrm>
          <a:prstGeom prst="rect">
            <a:avLst/>
          </a:prstGeom>
        </p:spPr>
      </p:pic>
      <p:pic>
        <p:nvPicPr>
          <p:cNvPr id="12" name="Picture 11"/>
          <p:cNvPicPr>
            <a:picLocks noChangeAspect="1"/>
          </p:cNvPicPr>
          <p:nvPr/>
        </p:nvPicPr>
        <p:blipFill>
          <a:blip r:embed="rId5"/>
          <a:stretch>
            <a:fillRect/>
          </a:stretch>
        </p:blipFill>
        <p:spPr>
          <a:xfrm>
            <a:off x="8236242" y="2230837"/>
            <a:ext cx="2115403" cy="1781773"/>
          </a:xfrm>
          <a:prstGeom prst="rect">
            <a:avLst/>
          </a:prstGeom>
        </p:spPr>
      </p:pic>
      <p:sp>
        <p:nvSpPr>
          <p:cNvPr id="15" name="TextBox 14"/>
          <p:cNvSpPr txBox="1"/>
          <p:nvPr/>
        </p:nvSpPr>
        <p:spPr>
          <a:xfrm>
            <a:off x="4506484" y="4256759"/>
            <a:ext cx="3534317" cy="461665"/>
          </a:xfrm>
          <a:prstGeom prst="rect">
            <a:avLst/>
          </a:prstGeom>
          <a:noFill/>
        </p:spPr>
        <p:txBody>
          <a:bodyPr wrap="square" rtlCol="0">
            <a:spAutoFit/>
          </a:bodyPr>
          <a:lstStyle/>
          <a:p>
            <a:pPr algn="ctr"/>
            <a:r>
              <a:rPr lang="en-US" dirty="0" smtClean="0"/>
              <a:t>Service Bus Queue</a:t>
            </a:r>
            <a:endParaRPr lang="en-US" dirty="0"/>
          </a:p>
        </p:txBody>
      </p:sp>
      <p:sp>
        <p:nvSpPr>
          <p:cNvPr id="16" name="TextBox 15"/>
          <p:cNvSpPr txBox="1"/>
          <p:nvPr/>
        </p:nvSpPr>
        <p:spPr>
          <a:xfrm>
            <a:off x="296419" y="4218734"/>
            <a:ext cx="3534317" cy="830997"/>
          </a:xfrm>
          <a:prstGeom prst="rect">
            <a:avLst/>
          </a:prstGeom>
          <a:noFill/>
        </p:spPr>
        <p:txBody>
          <a:bodyPr wrap="square" rtlCol="0">
            <a:spAutoFit/>
          </a:bodyPr>
          <a:lstStyle/>
          <a:p>
            <a:pPr algn="ctr"/>
            <a:r>
              <a:rPr lang="en-US" dirty="0" smtClean="0"/>
              <a:t>Web Role </a:t>
            </a:r>
            <a:br>
              <a:rPr lang="en-US" dirty="0" smtClean="0"/>
            </a:br>
            <a:r>
              <a:rPr lang="en-US" dirty="0" smtClean="0"/>
              <a:t>Instances</a:t>
            </a:r>
            <a:endParaRPr lang="en-US" dirty="0"/>
          </a:p>
        </p:txBody>
      </p:sp>
      <p:sp>
        <p:nvSpPr>
          <p:cNvPr id="17" name="TextBox 16"/>
          <p:cNvSpPr txBox="1"/>
          <p:nvPr/>
        </p:nvSpPr>
        <p:spPr>
          <a:xfrm>
            <a:off x="8175009" y="4256759"/>
            <a:ext cx="3534317" cy="830997"/>
          </a:xfrm>
          <a:prstGeom prst="rect">
            <a:avLst/>
          </a:prstGeom>
          <a:noFill/>
        </p:spPr>
        <p:txBody>
          <a:bodyPr wrap="square" rtlCol="0">
            <a:spAutoFit/>
          </a:bodyPr>
          <a:lstStyle/>
          <a:p>
            <a:pPr algn="ctr"/>
            <a:r>
              <a:rPr lang="en-US" dirty="0" smtClean="0"/>
              <a:t>Worker Role</a:t>
            </a:r>
          </a:p>
          <a:p>
            <a:pPr algn="ctr"/>
            <a:r>
              <a:rPr lang="en-US" dirty="0" smtClean="0"/>
              <a:t>Instances</a:t>
            </a:r>
            <a:endParaRPr lang="en-US" dirty="0"/>
          </a:p>
        </p:txBody>
      </p:sp>
      <p:pic>
        <p:nvPicPr>
          <p:cNvPr id="19" name="Picture 18"/>
          <p:cNvPicPr>
            <a:picLocks noChangeAspect="1"/>
          </p:cNvPicPr>
          <p:nvPr/>
        </p:nvPicPr>
        <p:blipFill>
          <a:blip r:embed="rId6"/>
          <a:stretch>
            <a:fillRect/>
          </a:stretch>
        </p:blipFill>
        <p:spPr>
          <a:xfrm>
            <a:off x="4379661" y="2667001"/>
            <a:ext cx="2919973" cy="929770"/>
          </a:xfrm>
          <a:prstGeom prst="rect">
            <a:avLst/>
          </a:prstGeom>
        </p:spPr>
      </p:pic>
      <p:pic>
        <p:nvPicPr>
          <p:cNvPr id="20" name="Picture 19"/>
          <p:cNvPicPr>
            <a:picLocks noChangeAspect="1"/>
          </p:cNvPicPr>
          <p:nvPr/>
        </p:nvPicPr>
        <p:blipFill>
          <a:blip r:embed="rId7"/>
          <a:stretch>
            <a:fillRect/>
          </a:stretch>
        </p:blipFill>
        <p:spPr>
          <a:xfrm>
            <a:off x="1699208" y="502101"/>
            <a:ext cx="1317009" cy="1104873"/>
          </a:xfrm>
          <a:prstGeom prst="rect">
            <a:avLst/>
          </a:prstGeom>
        </p:spPr>
      </p:pic>
      <p:pic>
        <p:nvPicPr>
          <p:cNvPr id="21" name="Picture 20"/>
          <p:cNvPicPr>
            <a:picLocks noChangeAspect="1"/>
          </p:cNvPicPr>
          <p:nvPr/>
        </p:nvPicPr>
        <p:blipFill>
          <a:blip r:embed="rId8"/>
          <a:stretch>
            <a:fillRect/>
          </a:stretch>
        </p:blipFill>
        <p:spPr>
          <a:xfrm rot="19490054">
            <a:off x="2990849" y="2706444"/>
            <a:ext cx="703047" cy="543239"/>
          </a:xfrm>
          <a:prstGeom prst="rect">
            <a:avLst/>
          </a:prstGeom>
        </p:spPr>
      </p:pic>
      <p:pic>
        <p:nvPicPr>
          <p:cNvPr id="23" name="Picture 22"/>
          <p:cNvPicPr>
            <a:picLocks noChangeAspect="1"/>
          </p:cNvPicPr>
          <p:nvPr/>
        </p:nvPicPr>
        <p:blipFill>
          <a:blip r:embed="rId8"/>
          <a:stretch>
            <a:fillRect/>
          </a:stretch>
        </p:blipFill>
        <p:spPr>
          <a:xfrm rot="19490054">
            <a:off x="7689277" y="2651749"/>
            <a:ext cx="703047" cy="543239"/>
          </a:xfrm>
          <a:prstGeom prst="rect">
            <a:avLst/>
          </a:prstGeom>
        </p:spPr>
      </p:pic>
    </p:spTree>
    <p:extLst>
      <p:ext uri="{BB962C8B-B14F-4D97-AF65-F5344CB8AC3E}">
        <p14:creationId xmlns:p14="http://schemas.microsoft.com/office/powerpoint/2010/main" val="344526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a:t>Cloud Services </a:t>
            </a:r>
            <a:r>
              <a:rPr lang="en-US" dirty="0" smtClean="0"/>
              <a:t>and SB Queue Basics</a:t>
            </a:r>
            <a:endParaRPr lang="en-US" dirty="0"/>
          </a:p>
        </p:txBody>
      </p:sp>
      <p:sp>
        <p:nvSpPr>
          <p:cNvPr id="3" name="Text Placeholder 2"/>
          <p:cNvSpPr>
            <a:spLocks noGrp="1"/>
          </p:cNvSpPr>
          <p:nvPr>
            <p:ph type="body" sz="quarter" idx="10"/>
          </p:nvPr>
        </p:nvSpPr>
        <p:spPr>
          <a:xfrm>
            <a:off x="520566" y="1447800"/>
            <a:ext cx="11146110" cy="2899255"/>
          </a:xfrm>
        </p:spPr>
        <p:txBody>
          <a:bodyPr/>
          <a:lstStyle/>
          <a:p>
            <a:r>
              <a:rPr lang="en-US" sz="3600" dirty="0"/>
              <a:t>Learning objectives – what you </a:t>
            </a:r>
            <a:r>
              <a:rPr lang="en-US" sz="3600" dirty="0" smtClean="0"/>
              <a:t>learned:</a:t>
            </a:r>
            <a:endParaRPr lang="en-US" sz="3600" dirty="0"/>
          </a:p>
          <a:p>
            <a:pPr marL="574675" indent="-571500">
              <a:buFont typeface="Arial" panose="020B0604020202020204" pitchFamily="34" charset="0"/>
              <a:buChar char="•"/>
            </a:pPr>
            <a:r>
              <a:rPr lang="en-US" sz="2800" dirty="0" smtClean="0"/>
              <a:t>Understanding of Cloud Services, Web Roles, and Worker Roles</a:t>
            </a:r>
            <a:endParaRPr lang="en-US" sz="2800" dirty="0"/>
          </a:p>
          <a:p>
            <a:pPr marL="574675" indent="-571500">
              <a:buFont typeface="Arial" panose="020B0604020202020204" pitchFamily="34" charset="0"/>
              <a:buChar char="•"/>
            </a:pPr>
            <a:r>
              <a:rPr lang="en-US" sz="2800" dirty="0" smtClean="0"/>
              <a:t>Understanding of Service Bus Queues</a:t>
            </a:r>
          </a:p>
          <a:p>
            <a:pPr marL="574675" indent="-571500">
              <a:buFont typeface="Arial" panose="020B0604020202020204" pitchFamily="34" charset="0"/>
              <a:buChar char="•"/>
            </a:pPr>
            <a:r>
              <a:rPr lang="en-US" sz="2800" dirty="0" smtClean="0"/>
              <a:t>How to Combine Cloud Services and SB Queues for highly scalable architecture</a:t>
            </a:r>
          </a:p>
          <a:p>
            <a:endParaRPr lang="en-US" sz="2800" dirty="0"/>
          </a:p>
        </p:txBody>
      </p:sp>
    </p:spTree>
    <p:extLst>
      <p:ext uri="{BB962C8B-B14F-4D97-AF65-F5344CB8AC3E}">
        <p14:creationId xmlns:p14="http://schemas.microsoft.com/office/powerpoint/2010/main" val="338107559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56f45ac-cfcc-4b56-bbac-b1c235d1a591"/>
    <ds:schemaRef ds:uri="http://www.w3.org/XML/1998/namespace"/>
    <ds:schemaRef ds:uri="http://purl.org/dc/dcmitype/"/>
  </ds:schemaRefs>
</ds:datastoreItem>
</file>

<file path=customXml/itemProps3.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2869</TotalTime>
  <Words>876</Words>
  <Application>Microsoft Office PowerPoint</Application>
  <PresentationFormat>Custom</PresentationFormat>
  <Paragraphs>120</Paragraphs>
  <Slides>10</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10</vt:i4>
      </vt:variant>
    </vt:vector>
  </HeadingPairs>
  <TitlesOfParts>
    <vt:vector size="19" baseType="lpstr">
      <vt:lpstr>Arial</vt:lpstr>
      <vt:lpstr>Consolas</vt:lpstr>
      <vt:lpstr>Wingdings</vt:lpstr>
      <vt:lpstr>Segoe UI Light</vt:lpstr>
      <vt:lpstr>Segoe UI</vt:lpstr>
      <vt:lpstr>MS1444_Windows Azure Template 16x9_r08a</vt:lpstr>
      <vt:lpstr>White with Consolas font for code slides</vt:lpstr>
      <vt:lpstr>Windows_Azure_DevCamp_16x9_Template - FINAL2</vt:lpstr>
      <vt:lpstr>Accent Color Transition Slides</vt:lpstr>
      <vt:lpstr>Cloud Services and  Service Bus Queue</vt:lpstr>
      <vt:lpstr>Agenda</vt:lpstr>
      <vt:lpstr>PowerPoint Presentation</vt:lpstr>
      <vt:lpstr>PowerPoint Presentation</vt:lpstr>
      <vt:lpstr>PowerPoint Presentation</vt:lpstr>
      <vt:lpstr>PowerPoint Presentation</vt:lpstr>
      <vt:lpstr>PowerPoint Presentation</vt:lpstr>
      <vt:lpstr>PowerPoint Presentation</vt:lpstr>
      <vt:lpstr>Cloud Services and SB Queue Basics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Bill Wilder</cp:lastModifiedBy>
  <cp:revision>247</cp:revision>
  <cp:lastPrinted>2011-10-11T14:25:22Z</cp:lastPrinted>
  <dcterms:created xsi:type="dcterms:W3CDTF">2011-03-29T16:07:22Z</dcterms:created>
  <dcterms:modified xsi:type="dcterms:W3CDTF">2013-10-10T18:28:10Z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